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79" r:id="rId3"/>
    <p:sldId id="394" r:id="rId4"/>
    <p:sldId id="380" r:id="rId5"/>
    <p:sldId id="395" r:id="rId6"/>
    <p:sldId id="381" r:id="rId7"/>
    <p:sldId id="402" r:id="rId8"/>
    <p:sldId id="382" r:id="rId9"/>
    <p:sldId id="403" r:id="rId10"/>
    <p:sldId id="384" r:id="rId11"/>
    <p:sldId id="404" r:id="rId12"/>
    <p:sldId id="383" r:id="rId13"/>
    <p:sldId id="385" r:id="rId14"/>
    <p:sldId id="387" r:id="rId15"/>
    <p:sldId id="388" r:id="rId16"/>
    <p:sldId id="405" r:id="rId17"/>
    <p:sldId id="391" r:id="rId18"/>
    <p:sldId id="396" r:id="rId19"/>
    <p:sldId id="397" r:id="rId20"/>
    <p:sldId id="398" r:id="rId21"/>
    <p:sldId id="386" r:id="rId22"/>
    <p:sldId id="400" r:id="rId23"/>
    <p:sldId id="389" r:id="rId24"/>
    <p:sldId id="390" r:id="rId25"/>
    <p:sldId id="401" r:id="rId26"/>
    <p:sldId id="392" r:id="rId27"/>
    <p:sldId id="393" r:id="rId28"/>
    <p:sldId id="399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FF"/>
    <a:srgbClr val="FFFFCC"/>
    <a:srgbClr val="000099"/>
    <a:srgbClr val="000066"/>
    <a:srgbClr val="0033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>
      <p:cViewPr varScale="1">
        <p:scale>
          <a:sx n="55" d="100"/>
          <a:sy n="55" d="100"/>
        </p:scale>
        <p:origin x="1142" y="48"/>
      </p:cViewPr>
      <p:guideLst>
        <p:guide orient="horz" pos="1968"/>
        <p:guide pos="3456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20"/>
    </p:cViewPr>
  </p:sorterViewPr>
  <p:notesViewPr>
    <p:cSldViewPr>
      <p:cViewPr varScale="1">
        <p:scale>
          <a:sx n="36" d="100"/>
          <a:sy n="36" d="100"/>
        </p:scale>
        <p:origin x="-149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88" tIns="47194" rIns="94388" bIns="47194" numCol="1" anchor="t" anchorCtr="0" compatLnSpc="1">
            <a:prstTxWarp prst="textNoShape">
              <a:avLst/>
            </a:prstTxWarp>
          </a:bodyPr>
          <a:lstStyle>
            <a:lvl1pPr defTabSz="944563">
              <a:lnSpc>
                <a:spcPct val="100000"/>
              </a:lnSpc>
              <a:buClrTx/>
              <a:buSzTx/>
              <a:buFontTx/>
              <a:buNone/>
              <a:defRPr kumimoji="0" sz="1200"/>
            </a:lvl1pPr>
          </a:lstStyle>
          <a:p>
            <a:r>
              <a:rPr lang="en-US"/>
              <a:t>Steve Johnson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88" tIns="47194" rIns="94388" bIns="47194" numCol="1" anchor="t" anchorCtr="0" compatLnSpc="1">
            <a:prstTxWarp prst="textNoShape">
              <a:avLst/>
            </a:prstTxWarp>
          </a:bodyPr>
          <a:lstStyle>
            <a:lvl1pPr algn="r" defTabSz="944563">
              <a:lnSpc>
                <a:spcPct val="100000"/>
              </a:lnSpc>
              <a:buClrTx/>
              <a:buSzTx/>
              <a:buFontTx/>
              <a:buNone/>
              <a:defRPr kumimoji="0"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88" tIns="47194" rIns="94388" bIns="47194" numCol="1" anchor="b" anchorCtr="0" compatLnSpc="1">
            <a:prstTxWarp prst="textNoShape">
              <a:avLst/>
            </a:prstTxWarp>
          </a:bodyPr>
          <a:lstStyle>
            <a:lvl1pPr defTabSz="944563">
              <a:lnSpc>
                <a:spcPct val="100000"/>
              </a:lnSpc>
              <a:buClrTx/>
              <a:buSzTx/>
              <a:buFontTx/>
              <a:buNone/>
              <a:defRPr kumimoji="0" sz="1200"/>
            </a:lvl1pPr>
          </a:lstStyle>
          <a:p>
            <a:r>
              <a:rPr lang="en-US"/>
              <a:t>Calistoga Acquisition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88" tIns="47194" rIns="94388" bIns="47194" numCol="1" anchor="b" anchorCtr="0" compatLnSpc="1">
            <a:prstTxWarp prst="textNoShape">
              <a:avLst/>
            </a:prstTxWarp>
          </a:bodyPr>
          <a:lstStyle>
            <a:lvl1pPr algn="r" defTabSz="944563">
              <a:lnSpc>
                <a:spcPct val="100000"/>
              </a:lnSpc>
              <a:buClrTx/>
              <a:buSzTx/>
              <a:buFontTx/>
              <a:buNone/>
              <a:defRPr kumimoji="0" sz="1200"/>
            </a:lvl1pPr>
          </a:lstStyle>
          <a:p>
            <a:fld id="{C4C53B5B-034E-47BE-9B58-1DD27449F6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69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88" tIns="47194" rIns="94388" bIns="47194" numCol="1" anchor="t" anchorCtr="0" compatLnSpc="1">
            <a:prstTxWarp prst="textNoShape">
              <a:avLst/>
            </a:prstTxWarp>
          </a:bodyPr>
          <a:lstStyle>
            <a:lvl1pPr defTabSz="944563">
              <a:lnSpc>
                <a:spcPct val="100000"/>
              </a:lnSpc>
              <a:buClrTx/>
              <a:buSzTx/>
              <a:buFontTx/>
              <a:buNone/>
              <a:defRPr kumimoji="0"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88" tIns="47194" rIns="94388" bIns="471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88" tIns="47194" rIns="94388" bIns="47194" numCol="1" anchor="t" anchorCtr="0" compatLnSpc="1">
            <a:prstTxWarp prst="textNoShape">
              <a:avLst/>
            </a:prstTxWarp>
          </a:bodyPr>
          <a:lstStyle>
            <a:lvl1pPr algn="r" defTabSz="944563">
              <a:lnSpc>
                <a:spcPct val="100000"/>
              </a:lnSpc>
              <a:buClrTx/>
              <a:buSzTx/>
              <a:buFontTx/>
              <a:buNone/>
              <a:defRPr kumimoji="0" sz="12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88" tIns="47194" rIns="94388" bIns="47194" numCol="1" anchor="b" anchorCtr="0" compatLnSpc="1">
            <a:prstTxWarp prst="textNoShape">
              <a:avLst/>
            </a:prstTxWarp>
          </a:bodyPr>
          <a:lstStyle>
            <a:lvl1pPr defTabSz="944563">
              <a:lnSpc>
                <a:spcPct val="100000"/>
              </a:lnSpc>
              <a:buClrTx/>
              <a:buSzTx/>
              <a:buFontTx/>
              <a:buNone/>
              <a:defRPr kumimoji="0"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88" tIns="47194" rIns="94388" bIns="47194" numCol="1" anchor="b" anchorCtr="0" compatLnSpc="1">
            <a:prstTxWarp prst="textNoShape">
              <a:avLst/>
            </a:prstTxWarp>
          </a:bodyPr>
          <a:lstStyle>
            <a:lvl1pPr algn="r" defTabSz="944563">
              <a:lnSpc>
                <a:spcPct val="100000"/>
              </a:lnSpc>
              <a:buClrTx/>
              <a:buSzTx/>
              <a:buFontTx/>
              <a:buNone/>
              <a:defRPr kumimoji="0" sz="1200"/>
            </a:lvl1pPr>
          </a:lstStyle>
          <a:p>
            <a:fld id="{2278DA49-9FAE-400D-9001-51ECC9B7A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83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7213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SzTx/>
              <a:buFontTx/>
              <a:buNone/>
              <a:defRPr sz="1400"/>
            </a:lvl1pPr>
          </a:lstStyle>
          <a:p>
            <a:fld id="{DE24D781-5434-4A9E-942C-E6F02520FB4E}" type="datetime9">
              <a:rPr lang="en-US" smtClean="0"/>
              <a:pPr/>
              <a:t>5/27/2015 1:24:58 PM</a:t>
            </a:fld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Tx/>
              <a:buSzTx/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481089-2F4A-4F8F-91AB-1F82F95E21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9A0A99-5465-478B-8483-A975A2A10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-76200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-76200"/>
            <a:ext cx="62484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68DD97-1EC3-4072-A0E3-1E409E064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83058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619500"/>
            <a:ext cx="83058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895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4724D1-1BCE-4C56-8667-A5FB04903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3BB7AF-C978-4851-B987-6410DCE922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F47FD3-5549-4574-BBF4-51A99A9E3C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767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90600"/>
            <a:ext cx="40767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AC8FB4-B7C9-407D-9090-CD1F10FDE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7C1355-BA38-43D0-8210-76EABBE35F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07CB1-C923-467E-9674-CC7819BF31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16B589-9CB0-4FE4-818D-9D517EB4B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1F6BD9-5E42-45E3-8136-8C3740458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5DF608-9725-4F9B-B967-F03669F62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609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3588" y="0"/>
            <a:ext cx="8380412" cy="609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76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305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9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400"/>
            </a:lvl1pPr>
          </a:lstStyle>
          <a:p>
            <a:fld id="{7164C612-F826-4AAF-89DA-28C90D9F1F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09800"/>
            <a:ext cx="9525000" cy="1143000"/>
          </a:xfrm>
          <a:noFill/>
          <a:ln/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2400" b="1" dirty="0" smtClean="0"/>
              <a:t>HYBRID RENEWABLE THERMAL ENERGY </a:t>
            </a:r>
            <a:endParaRPr lang="en-US" sz="2400" b="1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438400" y="990600"/>
            <a:ext cx="47244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276600" y="381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1500"/>
            <a:ext cx="6568440" cy="1094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40480"/>
            <a:ext cx="5029200" cy="3017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CYCLE - GAS FIRED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COMBINE CYCLE ELECTRIC POWER PLANT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57400"/>
            <a:ext cx="49530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72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GTG &amp; WTE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Hybrid Gas Turbine Electric Generator and Waste to Energy Electric Generator Power Plant Combines the Best of Both Electric Power Plant Systems in Two Combined Electric Power Production Cycles.</a:t>
            </a:r>
          </a:p>
          <a:p>
            <a:endParaRPr lang="en-US" dirty="0"/>
          </a:p>
          <a:p>
            <a:r>
              <a:rPr lang="en-US" dirty="0" smtClean="0"/>
              <a:t>The Resulting Hybrid GTEG &amp; WTE Electric Power Plant Has Combined Cycle Net Electric Efficiency In Excess of Forty - Four Percent, 44 %, While Providing a True Dual Fuel Electric Power Generation Energy Center.</a:t>
            </a:r>
          </a:p>
          <a:p>
            <a:endParaRPr lang="en-US" dirty="0"/>
          </a:p>
          <a:p>
            <a:r>
              <a:rPr lang="en-US" smtClean="0"/>
              <a:t>The Hybrid GTG </a:t>
            </a:r>
            <a:r>
              <a:rPr lang="en-US" dirty="0" smtClean="0"/>
              <a:t>&amp; WTE Electric Power Plant May Operate in Combined Cycle or in Separate Simple Cycle.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39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GT &amp; WTE OCC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989" y="990600"/>
            <a:ext cx="765382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52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OPTIMUM GAS &amp;WASTE PLANT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0"/>
            <a:ext cx="6489791" cy="5105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60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WTE OCC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52500"/>
            <a:ext cx="83058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Overview </a:t>
            </a:r>
            <a:r>
              <a:rPr lang="en-US" dirty="0" smtClean="0"/>
              <a:t>Of The Hybrid Optimized Combined Cycle – WTE </a:t>
            </a:r>
            <a:endParaRPr lang="en-US" b="0" dirty="0"/>
          </a:p>
          <a:p>
            <a:r>
              <a:rPr lang="en-US" dirty="0" smtClean="0"/>
              <a:t>A Hybrid </a:t>
            </a:r>
            <a:r>
              <a:rPr lang="en-US" dirty="0"/>
              <a:t>W</a:t>
            </a:r>
            <a:r>
              <a:rPr lang="en-US" dirty="0" smtClean="0"/>
              <a:t>aste </a:t>
            </a:r>
            <a:r>
              <a:rPr lang="en-US" dirty="0"/>
              <a:t>to </a:t>
            </a:r>
            <a:r>
              <a:rPr lang="en-US" dirty="0" smtClean="0"/>
              <a:t>Energy plant, </a:t>
            </a:r>
            <a:r>
              <a:rPr lang="en-US" dirty="0"/>
              <a:t>near </a:t>
            </a:r>
            <a:r>
              <a:rPr lang="en-US" dirty="0" smtClean="0"/>
              <a:t>Bilbao</a:t>
            </a:r>
            <a:r>
              <a:rPr lang="en-US" b="0" dirty="0" smtClean="0"/>
              <a:t>, </a:t>
            </a:r>
            <a:r>
              <a:rPr lang="en-US" dirty="0" smtClean="0"/>
              <a:t>in Spain, is </a:t>
            </a:r>
            <a:r>
              <a:rPr lang="en-US" dirty="0"/>
              <a:t>a C</a:t>
            </a:r>
            <a:r>
              <a:rPr lang="en-US" dirty="0" smtClean="0"/>
              <a:t>onventional </a:t>
            </a:r>
            <a:r>
              <a:rPr lang="en-US" dirty="0"/>
              <a:t>G</a:t>
            </a:r>
            <a:r>
              <a:rPr lang="en-US" dirty="0" smtClean="0"/>
              <a:t>rate Incinerator </a:t>
            </a:r>
            <a:r>
              <a:rPr lang="en-US" dirty="0"/>
              <a:t>with an A</a:t>
            </a:r>
            <a:r>
              <a:rPr lang="en-US" dirty="0" smtClean="0"/>
              <a:t>dvanced </a:t>
            </a:r>
            <a:r>
              <a:rPr lang="en-US" dirty="0"/>
              <a:t>E</a:t>
            </a:r>
            <a:r>
              <a:rPr lang="en-US" dirty="0" smtClean="0"/>
              <a:t>nergy </a:t>
            </a:r>
            <a:r>
              <a:rPr lang="en-US" dirty="0"/>
              <a:t>R</a:t>
            </a:r>
            <a:r>
              <a:rPr lang="en-US" dirty="0" smtClean="0"/>
              <a:t>ecovery </a:t>
            </a:r>
            <a:r>
              <a:rPr lang="en-US" dirty="0"/>
              <a:t>S</a:t>
            </a:r>
            <a:r>
              <a:rPr lang="en-US" dirty="0" smtClean="0"/>
              <a:t>ystem</a:t>
            </a:r>
            <a:r>
              <a:rPr lang="en-US" b="0" dirty="0"/>
              <a:t>. </a:t>
            </a:r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  <a:p>
            <a:r>
              <a:rPr lang="en-US" dirty="0" smtClean="0"/>
              <a:t>The WTE </a:t>
            </a:r>
            <a:r>
              <a:rPr lang="en-US" dirty="0"/>
              <a:t>plant is </a:t>
            </a:r>
            <a:r>
              <a:rPr lang="en-US" dirty="0" smtClean="0"/>
              <a:t>Combined </a:t>
            </a:r>
            <a:r>
              <a:rPr lang="en-US" dirty="0"/>
              <a:t>with a </a:t>
            </a:r>
            <a:r>
              <a:rPr lang="en-US" dirty="0" smtClean="0"/>
              <a:t>Natural </a:t>
            </a:r>
            <a:r>
              <a:rPr lang="en-US" dirty="0"/>
              <a:t>G</a:t>
            </a:r>
            <a:r>
              <a:rPr lang="en-US" dirty="0" smtClean="0"/>
              <a:t>as </a:t>
            </a:r>
            <a:r>
              <a:rPr lang="en-US" dirty="0"/>
              <a:t>F</a:t>
            </a:r>
            <a:r>
              <a:rPr lang="en-US" dirty="0" smtClean="0"/>
              <a:t>ired </a:t>
            </a:r>
            <a:r>
              <a:rPr lang="en-US" dirty="0"/>
              <a:t>P</a:t>
            </a:r>
            <a:r>
              <a:rPr lang="en-US" dirty="0" smtClean="0"/>
              <a:t>ower </a:t>
            </a:r>
            <a:r>
              <a:rPr lang="en-US" dirty="0"/>
              <a:t>P</a:t>
            </a:r>
            <a:r>
              <a:rPr lang="en-US" dirty="0" smtClean="0"/>
              <a:t>lant</a:t>
            </a:r>
            <a:r>
              <a:rPr lang="en-US" b="0" dirty="0"/>
              <a:t>; </a:t>
            </a:r>
            <a:r>
              <a:rPr lang="en-US" dirty="0" smtClean="0"/>
              <a:t>Steam </a:t>
            </a:r>
            <a:r>
              <a:rPr lang="en-US" dirty="0"/>
              <a:t>P</a:t>
            </a:r>
            <a:r>
              <a:rPr lang="en-US" dirty="0" smtClean="0"/>
              <a:t>roduced </a:t>
            </a:r>
            <a:r>
              <a:rPr lang="en-US" dirty="0"/>
              <a:t>by the W</a:t>
            </a:r>
            <a:r>
              <a:rPr lang="en-US" dirty="0" smtClean="0"/>
              <a:t>aste </a:t>
            </a:r>
            <a:r>
              <a:rPr lang="en-US" dirty="0"/>
              <a:t>H</a:t>
            </a:r>
            <a:r>
              <a:rPr lang="en-US" dirty="0" smtClean="0"/>
              <a:t>eat </a:t>
            </a:r>
            <a:r>
              <a:rPr lang="en-US" dirty="0"/>
              <a:t>R</a:t>
            </a:r>
            <a:r>
              <a:rPr lang="en-US" dirty="0" smtClean="0"/>
              <a:t>ecovery </a:t>
            </a:r>
            <a:r>
              <a:rPr lang="en-US" dirty="0"/>
              <a:t>B</a:t>
            </a:r>
            <a:r>
              <a:rPr lang="en-US" dirty="0" smtClean="0"/>
              <a:t>oiler </a:t>
            </a:r>
            <a:r>
              <a:rPr lang="en-US" dirty="0"/>
              <a:t>is </a:t>
            </a:r>
            <a:r>
              <a:rPr lang="en-US" dirty="0" smtClean="0"/>
              <a:t>Used </a:t>
            </a:r>
            <a:r>
              <a:rPr lang="en-US" dirty="0"/>
              <a:t>within a Combined Cycle Gas Turbine (CCGT) </a:t>
            </a:r>
            <a:r>
              <a:rPr lang="en-US" dirty="0" smtClean="0"/>
              <a:t>Process</a:t>
            </a:r>
            <a:r>
              <a:rPr lang="en-US" dirty="0"/>
              <a:t>, </a:t>
            </a:r>
            <a:r>
              <a:rPr lang="en-US" dirty="0" smtClean="0"/>
              <a:t>Resulting </a:t>
            </a:r>
            <a:r>
              <a:rPr lang="en-US" dirty="0"/>
              <a:t>in a </a:t>
            </a:r>
            <a:r>
              <a:rPr lang="en-US" dirty="0" smtClean="0"/>
              <a:t>Considerably </a:t>
            </a:r>
            <a:r>
              <a:rPr lang="en-US" dirty="0"/>
              <a:t>H</a:t>
            </a:r>
            <a:r>
              <a:rPr lang="en-US" dirty="0" smtClean="0"/>
              <a:t>igher </a:t>
            </a:r>
            <a:r>
              <a:rPr lang="en-US" dirty="0"/>
              <a:t>E</a:t>
            </a:r>
            <a:r>
              <a:rPr lang="en-US" dirty="0" smtClean="0"/>
              <a:t>lectrical </a:t>
            </a:r>
            <a:r>
              <a:rPr lang="en-US" dirty="0"/>
              <a:t>E</a:t>
            </a:r>
            <a:r>
              <a:rPr lang="en-US" dirty="0" smtClean="0"/>
              <a:t>fficiency.</a:t>
            </a:r>
          </a:p>
          <a:p>
            <a:pPr marL="0" indent="0">
              <a:buNone/>
            </a:pPr>
            <a:endParaRPr lang="en-US" b="0" dirty="0"/>
          </a:p>
          <a:p>
            <a:r>
              <a:rPr lang="en-US" b="0" dirty="0" smtClean="0"/>
              <a:t> </a:t>
            </a:r>
            <a:r>
              <a:rPr lang="en-US" dirty="0" smtClean="0"/>
              <a:t>Increased Efficiency of 20% is Possible </a:t>
            </a:r>
            <a:r>
              <a:rPr lang="en-US" dirty="0"/>
              <a:t>D</a:t>
            </a:r>
            <a:r>
              <a:rPr lang="en-US" dirty="0" smtClean="0"/>
              <a:t>ue </a:t>
            </a:r>
            <a:r>
              <a:rPr lang="en-US" dirty="0"/>
              <a:t>to the </a:t>
            </a:r>
            <a:r>
              <a:rPr lang="en-US" dirty="0" smtClean="0"/>
              <a:t>External </a:t>
            </a:r>
            <a:r>
              <a:rPr lang="en-US" dirty="0"/>
              <a:t>S</a:t>
            </a:r>
            <a:r>
              <a:rPr lang="en-US" dirty="0" smtClean="0"/>
              <a:t>uperheating </a:t>
            </a:r>
            <a:r>
              <a:rPr lang="en-US" dirty="0"/>
              <a:t>of the </a:t>
            </a:r>
            <a:r>
              <a:rPr lang="en-US" dirty="0" smtClean="0"/>
              <a:t>Steam </a:t>
            </a:r>
            <a:r>
              <a:rPr lang="en-US" dirty="0"/>
              <a:t>to </a:t>
            </a:r>
            <a:r>
              <a:rPr lang="en-US" dirty="0" smtClean="0"/>
              <a:t>Temperatures </a:t>
            </a:r>
            <a:r>
              <a:rPr lang="en-US" dirty="0"/>
              <a:t>B</a:t>
            </a:r>
            <a:r>
              <a:rPr lang="en-US" dirty="0" smtClean="0"/>
              <a:t>eyond </a:t>
            </a:r>
            <a:r>
              <a:rPr lang="en-US" dirty="0"/>
              <a:t>that </a:t>
            </a:r>
            <a:r>
              <a:rPr lang="en-US" dirty="0" smtClean="0"/>
              <a:t>Possible </a:t>
            </a:r>
            <a:r>
              <a:rPr lang="en-US" dirty="0"/>
              <a:t>in a </a:t>
            </a:r>
            <a:r>
              <a:rPr lang="en-US" dirty="0" smtClean="0"/>
              <a:t>Conventional Waste To Energy Power Plant.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4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GAS  WTE PLANT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</a:t>
            </a:r>
            <a:r>
              <a:rPr lang="en-US" b="0" dirty="0" smtClean="0"/>
              <a:t>WTE segment of the plant </a:t>
            </a:r>
            <a:r>
              <a:rPr lang="en-US" b="0" dirty="0"/>
              <a:t>consists of a single combustion line rated at 30 </a:t>
            </a:r>
            <a:r>
              <a:rPr lang="en-US" b="0" dirty="0" smtClean="0"/>
              <a:t>tons </a:t>
            </a:r>
            <a:r>
              <a:rPr lang="en-US" b="0" dirty="0"/>
              <a:t>per hour, capable of treating up to approximately 250,000 </a:t>
            </a:r>
            <a:r>
              <a:rPr lang="en-US" b="0" dirty="0" smtClean="0"/>
              <a:t>tons </a:t>
            </a:r>
            <a:r>
              <a:rPr lang="en-US" b="0" dirty="0"/>
              <a:t>of MSW </a:t>
            </a:r>
            <a:r>
              <a:rPr lang="en-US" b="0" dirty="0" smtClean="0"/>
              <a:t>Per </a:t>
            </a:r>
            <a:r>
              <a:rPr lang="en-US" b="0" dirty="0"/>
              <a:t>Y</a:t>
            </a:r>
            <a:r>
              <a:rPr lang="en-US" b="0" dirty="0" smtClean="0"/>
              <a:t>ear</a:t>
            </a:r>
            <a:r>
              <a:rPr lang="en-US" b="0" dirty="0"/>
              <a:t>. </a:t>
            </a:r>
            <a:r>
              <a:rPr lang="en-US" b="0" dirty="0" smtClean="0"/>
              <a:t>The plant recovers </a:t>
            </a:r>
            <a:r>
              <a:rPr lang="en-US" b="0" dirty="0"/>
              <a:t>close to 800 kWh of electrical energy </a:t>
            </a:r>
            <a:r>
              <a:rPr lang="en-US" b="0" dirty="0" smtClean="0"/>
              <a:t>from each </a:t>
            </a:r>
            <a:r>
              <a:rPr lang="en-US" b="0" dirty="0"/>
              <a:t>ton </a:t>
            </a:r>
            <a:r>
              <a:rPr lang="en-US" b="0" dirty="0" smtClean="0"/>
              <a:t>of</a:t>
            </a:r>
            <a:r>
              <a:rPr lang="en-US" b="0" dirty="0"/>
              <a:t> </a:t>
            </a:r>
            <a:r>
              <a:rPr lang="en-US" b="0" dirty="0" smtClean="0"/>
              <a:t>MSW</a:t>
            </a:r>
            <a:r>
              <a:rPr lang="en-US" b="0" dirty="0"/>
              <a:t>, </a:t>
            </a:r>
            <a:r>
              <a:rPr lang="en-US" b="0" dirty="0" smtClean="0"/>
              <a:t>this </a:t>
            </a:r>
            <a:r>
              <a:rPr lang="en-US" b="0" dirty="0"/>
              <a:t>is </a:t>
            </a:r>
            <a:r>
              <a:rPr lang="en-US" b="0" dirty="0" smtClean="0"/>
              <a:t>a 20% efficiency improvement gain than that of </a:t>
            </a:r>
            <a:r>
              <a:rPr lang="en-US" b="0" dirty="0"/>
              <a:t>a conventional stand-alone WTEs of the same </a:t>
            </a:r>
            <a:r>
              <a:rPr lang="en-US" b="0" dirty="0" smtClean="0"/>
              <a:t>size.</a:t>
            </a:r>
            <a:endParaRPr lang="en-US" dirty="0" smtClean="0"/>
          </a:p>
          <a:p>
            <a:r>
              <a:rPr lang="en-US" b="0" dirty="0" smtClean="0"/>
              <a:t>The GT generator portion of the plant </a:t>
            </a:r>
            <a:r>
              <a:rPr lang="en-US" b="0" dirty="0"/>
              <a:t>consists of a </a:t>
            </a:r>
            <a:r>
              <a:rPr lang="en-US" b="0" dirty="0" smtClean="0"/>
              <a:t>43 MW Natural Gas </a:t>
            </a:r>
            <a:r>
              <a:rPr lang="en-US" b="0" dirty="0"/>
              <a:t>T</a:t>
            </a:r>
            <a:r>
              <a:rPr lang="en-US" b="0" dirty="0" smtClean="0"/>
              <a:t>urbine Generator. An Additional 56 MW is Generated through a shared Steam Turbine Electric Generator.</a:t>
            </a:r>
          </a:p>
          <a:p>
            <a:r>
              <a:rPr lang="en-US" b="0" dirty="0" smtClean="0"/>
              <a:t>The combined </a:t>
            </a:r>
            <a:r>
              <a:rPr lang="en-US" b="0" dirty="0"/>
              <a:t>electrical output of the plant is </a:t>
            </a:r>
            <a:r>
              <a:rPr lang="en-US" b="0" dirty="0" smtClean="0"/>
              <a:t>a net output of  95MW, at a Combined Net Efficiency Rating of 42%.</a:t>
            </a:r>
          </a:p>
          <a:p>
            <a:r>
              <a:rPr lang="en-US" b="0" dirty="0"/>
              <a:t>T</a:t>
            </a:r>
            <a:r>
              <a:rPr lang="en-US" b="0" dirty="0" smtClean="0"/>
              <a:t>he Hot </a:t>
            </a:r>
            <a:r>
              <a:rPr lang="en-US" b="0" dirty="0"/>
              <a:t>E</a:t>
            </a:r>
            <a:r>
              <a:rPr lang="en-US" b="0" dirty="0" smtClean="0"/>
              <a:t>xhaust </a:t>
            </a:r>
            <a:r>
              <a:rPr lang="en-US" b="0" dirty="0"/>
              <a:t>G</a:t>
            </a:r>
            <a:r>
              <a:rPr lang="en-US" b="0" dirty="0" smtClean="0"/>
              <a:t>ases </a:t>
            </a:r>
            <a:r>
              <a:rPr lang="en-US" b="0" dirty="0"/>
              <a:t>from the </a:t>
            </a:r>
            <a:r>
              <a:rPr lang="en-US" b="0" dirty="0" smtClean="0"/>
              <a:t>Gas </a:t>
            </a:r>
            <a:r>
              <a:rPr lang="en-US" b="0" dirty="0"/>
              <a:t>T</a:t>
            </a:r>
            <a:r>
              <a:rPr lang="en-US" b="0" dirty="0" smtClean="0"/>
              <a:t>urbine Generator are </a:t>
            </a:r>
            <a:r>
              <a:rPr lang="en-US" b="0" dirty="0"/>
              <a:t>U</a:t>
            </a:r>
            <a:r>
              <a:rPr lang="en-US" b="0" dirty="0" smtClean="0"/>
              <a:t>sed </a:t>
            </a:r>
            <a:r>
              <a:rPr lang="en-US" b="0" dirty="0"/>
              <a:t>to </a:t>
            </a:r>
            <a:r>
              <a:rPr lang="en-US" b="0" dirty="0" smtClean="0"/>
              <a:t>Raise </a:t>
            </a:r>
            <a:r>
              <a:rPr lang="en-US" b="0" dirty="0"/>
              <a:t>the </a:t>
            </a:r>
            <a:r>
              <a:rPr lang="en-US" b="0" dirty="0" smtClean="0"/>
              <a:t>Temperature </a:t>
            </a:r>
            <a:r>
              <a:rPr lang="en-US" b="0" dirty="0"/>
              <a:t>of </a:t>
            </a:r>
            <a:r>
              <a:rPr lang="en-US" b="0" dirty="0" smtClean="0"/>
              <a:t>the WTE Steam to Greater than would </a:t>
            </a:r>
            <a:r>
              <a:rPr lang="en-US" b="0" dirty="0"/>
              <a:t>be possible in a standard </a:t>
            </a:r>
            <a:r>
              <a:rPr lang="en-US" b="0" dirty="0" smtClean="0"/>
              <a:t>WTE Steam </a:t>
            </a:r>
            <a:r>
              <a:rPr lang="en-US" b="0" dirty="0"/>
              <a:t>C</a:t>
            </a:r>
            <a:r>
              <a:rPr lang="en-US" b="0" dirty="0" smtClean="0"/>
              <a:t>ycle</a:t>
            </a:r>
            <a:r>
              <a:rPr lang="en-US" b="0" dirty="0"/>
              <a:t>. 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CTCC GAS &amp; SOLAR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Hybrid Combined Cycle Gas Turbine Electric Generator(s) with Steam Turbine Electric Generator(s) and Utilizing a Concentrated Solar Trough Steam to Electric Cycle offers Greater Efficiencies than a Conventional Gas Fired Combined Cycle Gas Turbine and a Steam Turbine. </a:t>
            </a:r>
          </a:p>
          <a:p>
            <a:endParaRPr lang="en-US" dirty="0"/>
          </a:p>
          <a:p>
            <a:r>
              <a:rPr lang="en-US" dirty="0" smtClean="0"/>
              <a:t>Electric Power Plant with Hybrid ISCC Net Electric  Power Plant Efficiencies Beginning at Fifty Percent, 50% and exceeding Sixty – Five  Percent , 65+%.</a:t>
            </a:r>
          </a:p>
          <a:p>
            <a:endParaRPr lang="en-US" dirty="0"/>
          </a:p>
          <a:p>
            <a:r>
              <a:rPr lang="en-US" dirty="0" smtClean="0"/>
              <a:t>ISCC Electric Power Plants Support Greater Hybrid Combined Cycle Power Plant Electric Output During Much of the Daily On Peak Day Time Periods.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11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GAS &amp; SOLAR PLANTS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 descr="FPL Solar Gas Hybri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057400"/>
            <a:ext cx="6790099" cy="3657600"/>
          </a:xfrm>
        </p:spPr>
      </p:pic>
      <p:sp>
        <p:nvSpPr>
          <p:cNvPr id="8" name="Rectangle 7"/>
          <p:cNvSpPr/>
          <p:nvPr/>
        </p:nvSpPr>
        <p:spPr>
          <a:xfrm>
            <a:off x="1371600" y="914400"/>
            <a:ext cx="6781800" cy="84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FPL’s Martin Next-Generation Hybrid Combined Cycle Gas Turbine - Solar Energy Center connects a field of solar thermal mirrors with an existing combined-cycle natural gas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NATURAL GAS HYBRID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CSP is Best </a:t>
            </a:r>
            <a:r>
              <a:rPr lang="en-US" dirty="0"/>
              <a:t>S</a:t>
            </a:r>
            <a:r>
              <a:rPr lang="en-US" dirty="0" smtClean="0"/>
              <a:t>uited to a Gas Turbine To Waste Heat Recovery Hybrid, Both </a:t>
            </a:r>
            <a:r>
              <a:rPr lang="en-US" dirty="0"/>
              <a:t>S</a:t>
            </a:r>
            <a:r>
              <a:rPr lang="en-US" dirty="0" smtClean="0"/>
              <a:t>ystems </a:t>
            </a:r>
            <a:r>
              <a:rPr lang="en-US" dirty="0"/>
              <a:t>P</a:t>
            </a:r>
            <a:r>
              <a:rPr lang="en-US" dirty="0" smtClean="0"/>
              <a:t>roduce Shared Heat With A Combined Shared Steam Turbine and </a:t>
            </a:r>
            <a:r>
              <a:rPr lang="en-US" dirty="0"/>
              <a:t>C</a:t>
            </a:r>
            <a:r>
              <a:rPr lang="en-US" dirty="0" smtClean="0"/>
              <a:t>ondenser.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Design </a:t>
            </a:r>
            <a:r>
              <a:rPr lang="en-US" dirty="0"/>
              <a:t>G</a:t>
            </a:r>
            <a:r>
              <a:rPr lang="en-US" dirty="0" smtClean="0"/>
              <a:t>oal is to Integrate the Largest </a:t>
            </a:r>
            <a:r>
              <a:rPr lang="en-US" dirty="0"/>
              <a:t>P</a:t>
            </a:r>
            <a:r>
              <a:rPr lang="en-US" dirty="0" smtClean="0"/>
              <a:t>ossible Solar Field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Economics and The Maximum Available Solar </a:t>
            </a:r>
            <a:r>
              <a:rPr lang="en-US" dirty="0"/>
              <a:t>R</a:t>
            </a:r>
            <a:r>
              <a:rPr lang="en-US" dirty="0" smtClean="0"/>
              <a:t>esource are the Key </a:t>
            </a:r>
            <a:r>
              <a:rPr lang="en-US" dirty="0"/>
              <a:t>D</a:t>
            </a:r>
            <a:r>
              <a:rPr lang="en-US" dirty="0" smtClean="0"/>
              <a:t>rivers in the Design.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Combined Cycle Solar GTG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Hybrid Combined Cycle Gas Turbine CSP Design </a:t>
            </a:r>
            <a:r>
              <a:rPr lang="en-US" dirty="0"/>
              <a:t>I</a:t>
            </a:r>
            <a:r>
              <a:rPr lang="en-US" dirty="0" smtClean="0"/>
              <a:t>nvolves a large CSP Solar Collection Field in Parallel with one or more Gas Turbine Electric Generators in a Combined Shared </a:t>
            </a:r>
            <a:r>
              <a:rPr lang="en-US" smtClean="0"/>
              <a:t>Integrated Recovered Waste </a:t>
            </a:r>
            <a:r>
              <a:rPr lang="en-US" dirty="0" smtClean="0"/>
              <a:t>Heat To Steam Cycle. </a:t>
            </a:r>
          </a:p>
          <a:p>
            <a:endParaRPr lang="en-US" dirty="0" smtClean="0"/>
          </a:p>
          <a:p>
            <a:r>
              <a:rPr lang="en-US" dirty="0" smtClean="0"/>
              <a:t>The Gas Turbine Electric Generator is essentially a large jet engine turning a generator may be brought into operation very quickly. Rapid Ramp Rates, Ideal for Use with a Solar Thermal Electric Power Installation, which electric power output may be ramped up or ramped down due to No Solar Electric Power during Night Time Hours.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Combined Cycle Gas </a:t>
            </a:r>
            <a:r>
              <a:rPr lang="en-US" dirty="0"/>
              <a:t>T</a:t>
            </a:r>
            <a:r>
              <a:rPr lang="en-US" dirty="0" smtClean="0"/>
              <a:t>urbine </a:t>
            </a:r>
            <a:r>
              <a:rPr lang="en-US" dirty="0"/>
              <a:t>E</a:t>
            </a:r>
            <a:r>
              <a:rPr lang="en-US" dirty="0" smtClean="0"/>
              <a:t>lectric Generators are More Effective for </a:t>
            </a:r>
            <a:r>
              <a:rPr lang="en-US" dirty="0"/>
              <a:t>C</a:t>
            </a:r>
            <a:r>
              <a:rPr lang="en-US" dirty="0" smtClean="0"/>
              <a:t>ontinuous Term usage,  producing large amounts of electricity over long periods of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Expertise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Richard Battaglia: Director Engineering</a:t>
            </a:r>
          </a:p>
          <a:p>
            <a:pPr marL="0" indent="0">
              <a:buNone/>
            </a:pPr>
            <a:r>
              <a:rPr lang="en-US" dirty="0" smtClean="0"/>
              <a:t>Recovered Energy Group</a:t>
            </a:r>
          </a:p>
          <a:p>
            <a:pPr marL="0" indent="0">
              <a:buNone/>
            </a:pPr>
            <a:r>
              <a:rPr lang="en-US" dirty="0" smtClean="0"/>
              <a:t>35 Years Of Proven Project Management In Independent Electric Power Generation Using Advanced Gas Turbines, Electric Generators &amp; Steam Turbine Generators.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BUILDING OF NEW HYBRID ELECTRIC POWER GENERATION PLANTS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EQUIPMENT ASSET OPERATIONS MANAGEMENT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ASSET MAINTENANCE MANAGEMENT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GAS &amp; SOLAR PLANT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Kuryamat</a:t>
            </a:r>
            <a:r>
              <a:rPr lang="en-US" dirty="0" smtClean="0"/>
              <a:t> ISCC Power Plant Egypt is located at 90 km S of Cairo, on the Nile, Giza, in Egypt.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438400"/>
            <a:ext cx="4381500" cy="3594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GAS &amp; SOLAR PLANT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Integrated Gas &amp; Solar Energy Hybrid Plant was Built in 2009, in 2010 and commissioned, in </a:t>
            </a:r>
            <a:r>
              <a:rPr lang="en-US" dirty="0"/>
              <a:t>2011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A Twenty Four Megawatt Addition of Concentrated Solar Electric Power Production was combined in to the </a:t>
            </a:r>
            <a:r>
              <a:rPr lang="en-US" dirty="0" err="1" smtClean="0"/>
              <a:t>Kuryamat</a:t>
            </a:r>
            <a:r>
              <a:rPr lang="en-US" dirty="0" smtClean="0"/>
              <a:t> Gas Fired Combined Cycle from the beginning of the concept.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Screen Shot 2015-05-19 at 11.50.2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352800"/>
            <a:ext cx="3979649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Fuel Combustion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Fuel Flexibility is Essential to Power Plant Economics.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70 Percent of All Electric Power Generation Expenditures are fuel related. Fuel is the Most Expensive Commodity.</a:t>
            </a:r>
          </a:p>
          <a:p>
            <a:endParaRPr lang="en-US" dirty="0"/>
          </a:p>
          <a:p>
            <a:r>
              <a:rPr lang="en-US" dirty="0" smtClean="0"/>
              <a:t>15 Percent of All Electric Power Plant Expenditures are Capital Expenses.</a:t>
            </a:r>
          </a:p>
          <a:p>
            <a:endParaRPr lang="en-US" dirty="0"/>
          </a:p>
          <a:p>
            <a:r>
              <a:rPr lang="en-US" dirty="0" smtClean="0"/>
              <a:t>10 – 15 Percent of all Electric Power Plant Expenditures are for Power Plant Operations Labor Expenses and for ongoing Routine Minor and Major Maintenance Labor Expenses.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92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WTE &amp; COAL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2438400"/>
            <a:ext cx="47625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WTE &amp; COAL HYBRID - CFB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2" y="990600"/>
            <a:ext cx="7868035" cy="5105400"/>
          </a:xfrm>
        </p:spPr>
      </p:pic>
    </p:spTree>
    <p:extLst>
      <p:ext uri="{BB962C8B-B14F-4D97-AF65-F5344CB8AC3E}">
        <p14:creationId xmlns:p14="http://schemas.microsoft.com/office/powerpoint/2010/main" val="2308582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WTE &amp; COAL ADVANTAGES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CFB – Circulating Fluidized Bed  Combustion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Allows For Multiple Feed Stocks; COAL, Municipal  Solid Wastes, Bio-Mass Based Feed Stocks; Wood, Wood Pellets</a:t>
            </a:r>
          </a:p>
          <a:p>
            <a:endParaRPr lang="en-US" dirty="0" smtClean="0"/>
          </a:p>
          <a:p>
            <a:r>
              <a:rPr lang="en-US" dirty="0" smtClean="0"/>
              <a:t>Cleaner Combustion Of All Types Of  Solid Fuels </a:t>
            </a:r>
          </a:p>
          <a:p>
            <a:endParaRPr lang="en-US" dirty="0" smtClean="0"/>
          </a:p>
          <a:p>
            <a:r>
              <a:rPr lang="en-US" dirty="0" smtClean="0"/>
              <a:t>Lower Combustion Temperatures Results In Lower Plant Emissions.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CFB Boiler Power Plant Offers Alternative Feed Stocks, Allows </a:t>
            </a:r>
            <a:r>
              <a:rPr lang="en-US" smtClean="0"/>
              <a:t>For Lowest </a:t>
            </a:r>
            <a:r>
              <a:rPr lang="en-US" dirty="0" smtClean="0"/>
              <a:t>Power Plant Turndowns.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08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HYBRID ELECTRIC POWER PLANTS TAKE ON MODERN ENERGY CYCLE CONFIGURATIONS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New Construction Hybrid GTG &amp; WTE Power Plant </a:t>
            </a:r>
            <a:r>
              <a:rPr lang="en-US" dirty="0"/>
              <a:t>O</a:t>
            </a:r>
            <a:r>
              <a:rPr lang="en-US" dirty="0" smtClean="0"/>
              <a:t>ffers EARLY Gas Fired Gas </a:t>
            </a:r>
            <a:r>
              <a:rPr lang="en-US" dirty="0"/>
              <a:t>T</a:t>
            </a:r>
            <a:r>
              <a:rPr lang="en-US" dirty="0" smtClean="0"/>
              <a:t>urbine Electric Generator Operations in less than half the time and prior to the full completion of WTE plant combined cycle construction.</a:t>
            </a:r>
          </a:p>
          <a:p>
            <a:endParaRPr lang="en-US" dirty="0" smtClean="0"/>
          </a:p>
          <a:p>
            <a:r>
              <a:rPr lang="en-US" dirty="0" smtClean="0"/>
              <a:t>Hybrid WTE Plant Continues to Operate During Single Feedstock, Single Fuel Curtailments, Fuel Interruptions.</a:t>
            </a:r>
          </a:p>
          <a:p>
            <a:endParaRPr lang="en-US" dirty="0"/>
          </a:p>
          <a:p>
            <a:r>
              <a:rPr lang="en-US" dirty="0" smtClean="0"/>
              <a:t>Hybrid WTE Electric Power Provides Added Fuel Flexibility Without Electric Power Interruptions.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WTE HYBRID 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73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PALESTINE - RENEWABLE WTE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Palestine would Benefit from New Renewable WTE Electric Power Generation.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Renewable Fuel Feedstock Diversity is Fuel Flexibility.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Hybrid WTE Electric </a:t>
            </a:r>
            <a:r>
              <a:rPr lang="en-US" dirty="0"/>
              <a:t>P</a:t>
            </a:r>
            <a:r>
              <a:rPr lang="en-US" dirty="0" smtClean="0"/>
              <a:t>ower </a:t>
            </a:r>
            <a:r>
              <a:rPr lang="en-US" dirty="0"/>
              <a:t>P</a:t>
            </a:r>
            <a:r>
              <a:rPr lang="en-US" dirty="0" smtClean="0"/>
              <a:t>lants </a:t>
            </a:r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for </a:t>
            </a:r>
            <a:r>
              <a:rPr lang="en-US" dirty="0" smtClean="0"/>
              <a:t>Reductions </a:t>
            </a:r>
            <a:r>
              <a:rPr lang="en-US" dirty="0"/>
              <a:t>to </a:t>
            </a:r>
            <a:r>
              <a:rPr lang="en-US" dirty="0" smtClean="0"/>
              <a:t>Existing Landfills while Eliminating New Landfills.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Hybrid </a:t>
            </a:r>
            <a:r>
              <a:rPr lang="en-US" dirty="0" smtClean="0"/>
              <a:t>WTE Electric </a:t>
            </a:r>
            <a:r>
              <a:rPr lang="en-US" dirty="0"/>
              <a:t>Power Generation is </a:t>
            </a:r>
            <a:r>
              <a:rPr lang="en-US" dirty="0" smtClean="0"/>
              <a:t>the Best Use, The Efficient Use and Effective Use of All Available Renewable Resources.</a:t>
            </a:r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91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WTE GLOBAL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dirty="0" smtClean="0"/>
              <a:t>Appreciate </a:t>
            </a:r>
            <a:r>
              <a:rPr lang="en-US" dirty="0"/>
              <a:t>the </a:t>
            </a:r>
            <a:r>
              <a:rPr lang="en-US" dirty="0" smtClean="0"/>
              <a:t>Contribution </a:t>
            </a:r>
            <a:r>
              <a:rPr lang="en-US" dirty="0"/>
              <a:t>of the </a:t>
            </a:r>
            <a:r>
              <a:rPr lang="en-US" dirty="0" smtClean="0"/>
              <a:t>Global </a:t>
            </a:r>
            <a:r>
              <a:rPr lang="en-US" dirty="0"/>
              <a:t>WTE </a:t>
            </a:r>
            <a:r>
              <a:rPr lang="en-US" dirty="0" smtClean="0"/>
              <a:t>Industry </a:t>
            </a:r>
            <a:r>
              <a:rPr lang="en-US" dirty="0"/>
              <a:t>to the </a:t>
            </a:r>
            <a:r>
              <a:rPr lang="en-US" dirty="0" smtClean="0"/>
              <a:t>Conservation </a:t>
            </a:r>
            <a:r>
              <a:rPr lang="en-US" dirty="0"/>
              <a:t>of F</a:t>
            </a:r>
            <a:r>
              <a:rPr lang="en-US" dirty="0" smtClean="0"/>
              <a:t>ossil </a:t>
            </a:r>
            <a:r>
              <a:rPr lang="en-US" dirty="0"/>
              <a:t>F</a:t>
            </a:r>
            <a:r>
              <a:rPr lang="en-US" dirty="0" smtClean="0"/>
              <a:t>uels</a:t>
            </a:r>
            <a:r>
              <a:rPr lang="en-US" dirty="0"/>
              <a:t>, it should be mentioned that the </a:t>
            </a:r>
            <a:r>
              <a:rPr lang="en-US" dirty="0" smtClean="0"/>
              <a:t>Energy WTE </a:t>
            </a:r>
            <a:r>
              <a:rPr lang="en-US" dirty="0"/>
              <a:t>G</a:t>
            </a:r>
            <a:r>
              <a:rPr lang="en-US" dirty="0" smtClean="0"/>
              <a:t>enerates </a:t>
            </a:r>
            <a:r>
              <a:rPr lang="en-US" dirty="0"/>
              <a:t>G</a:t>
            </a:r>
            <a:r>
              <a:rPr lang="en-US" dirty="0" smtClean="0"/>
              <a:t>lobally </a:t>
            </a:r>
            <a:r>
              <a:rPr lang="en-US" dirty="0"/>
              <a:t>R</a:t>
            </a:r>
            <a:r>
              <a:rPr lang="en-US" dirty="0" smtClean="0"/>
              <a:t>educes </a:t>
            </a:r>
            <a:r>
              <a:rPr lang="en-US" dirty="0"/>
              <a:t>the </a:t>
            </a:r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 smtClean="0"/>
              <a:t>Coal </a:t>
            </a:r>
            <a:r>
              <a:rPr lang="en-US" dirty="0"/>
              <a:t>by </a:t>
            </a:r>
            <a:r>
              <a:rPr lang="en-US" dirty="0" smtClean="0"/>
              <a:t>about 25 </a:t>
            </a:r>
            <a:r>
              <a:rPr lang="en-US" dirty="0"/>
              <a:t>M</a:t>
            </a:r>
            <a:r>
              <a:rPr lang="en-US" dirty="0" smtClean="0"/>
              <a:t>illion Tons Each Year.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E</a:t>
            </a:r>
            <a:r>
              <a:rPr lang="en-US" dirty="0" smtClean="0"/>
              <a:t>nvironmental </a:t>
            </a:r>
            <a:r>
              <a:rPr lang="en-US" dirty="0"/>
              <a:t>B</a:t>
            </a:r>
            <a:r>
              <a:rPr lang="en-US" dirty="0" smtClean="0"/>
              <a:t>enefit </a:t>
            </a:r>
            <a:r>
              <a:rPr lang="en-US" dirty="0"/>
              <a:t>would be </a:t>
            </a:r>
            <a:r>
              <a:rPr lang="en-US" dirty="0" smtClean="0"/>
              <a:t>Increased Five-Fold</a:t>
            </a:r>
            <a:r>
              <a:rPr lang="en-US" dirty="0"/>
              <a:t>, </a:t>
            </a:r>
            <a:r>
              <a:rPr lang="en-US" dirty="0" smtClean="0"/>
              <a:t>if these WTE Thermal </a:t>
            </a:r>
            <a:r>
              <a:rPr lang="en-US" dirty="0"/>
              <a:t>E</a:t>
            </a:r>
            <a:r>
              <a:rPr lang="en-US" dirty="0" smtClean="0"/>
              <a:t>fficiency </a:t>
            </a:r>
            <a:r>
              <a:rPr lang="en-US" dirty="0"/>
              <a:t>I</a:t>
            </a:r>
            <a:r>
              <a:rPr lang="en-US" dirty="0" smtClean="0"/>
              <a:t>mprovements were </a:t>
            </a:r>
            <a:r>
              <a:rPr lang="en-US" dirty="0"/>
              <a:t>to be A</a:t>
            </a:r>
            <a:r>
              <a:rPr lang="en-US" dirty="0" smtClean="0"/>
              <a:t>chieved Globally</a:t>
            </a:r>
            <a:r>
              <a:rPr lang="en-US" b="0" dirty="0" smtClean="0"/>
              <a:t>.</a:t>
            </a:r>
          </a:p>
          <a:p>
            <a:pPr marL="0" indent="0">
              <a:buNone/>
            </a:pPr>
            <a:r>
              <a:rPr lang="en-US" b="0" dirty="0" smtClean="0"/>
              <a:t> </a:t>
            </a:r>
          </a:p>
          <a:p>
            <a:r>
              <a:rPr lang="en-US" dirty="0" smtClean="0"/>
              <a:t>Efficiencies would </a:t>
            </a:r>
            <a:r>
              <a:rPr lang="en-US" dirty="0"/>
              <a:t>I</a:t>
            </a:r>
            <a:r>
              <a:rPr lang="en-US" dirty="0" smtClean="0"/>
              <a:t>ncrease by another </a:t>
            </a:r>
            <a:r>
              <a:rPr lang="en-US" dirty="0"/>
              <a:t>F</a:t>
            </a:r>
            <a:r>
              <a:rPr lang="en-US" dirty="0" smtClean="0"/>
              <a:t>actor </a:t>
            </a:r>
            <a:r>
              <a:rPr lang="en-US" dirty="0"/>
              <a:t>of </a:t>
            </a:r>
            <a:r>
              <a:rPr lang="en-US" dirty="0" smtClean="0"/>
              <a:t>Ten </a:t>
            </a:r>
            <a:r>
              <a:rPr lang="en-US" dirty="0"/>
              <a:t>if the MSW that is </a:t>
            </a:r>
            <a:r>
              <a:rPr lang="en-US" dirty="0" smtClean="0"/>
              <a:t>Now </a:t>
            </a:r>
            <a:r>
              <a:rPr lang="en-US" dirty="0"/>
              <a:t>G</a:t>
            </a:r>
            <a:r>
              <a:rPr lang="en-US" dirty="0" smtClean="0"/>
              <a:t>oing </a:t>
            </a:r>
            <a:r>
              <a:rPr lang="en-US" dirty="0"/>
              <a:t>to </a:t>
            </a:r>
            <a:r>
              <a:rPr lang="en-US" dirty="0" smtClean="0"/>
              <a:t>Landfills </a:t>
            </a:r>
            <a:r>
              <a:rPr lang="en-US" dirty="0"/>
              <a:t>were </a:t>
            </a:r>
            <a:r>
              <a:rPr lang="en-US" dirty="0" smtClean="0"/>
              <a:t>Combusted in Thermally Efficient Hybrid WTE Facilities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9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Projects 50 to 750 Megawatts</a:t>
            </a:r>
            <a:endParaRPr lang="en-US" dirty="0"/>
          </a:p>
        </p:txBody>
      </p:sp>
      <p:pic>
        <p:nvPicPr>
          <p:cNvPr id="5" name="Content Placeholder 4" descr="Bethpage 3rd Turbine Pla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280" y="2057400"/>
            <a:ext cx="2039712" cy="13058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Bethpage Energy Center 3 Pla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057400"/>
            <a:ext cx="2024063" cy="1305847"/>
          </a:xfrm>
          <a:prstGeom prst="rect">
            <a:avLst/>
          </a:prstGeom>
        </p:spPr>
      </p:pic>
      <p:pic>
        <p:nvPicPr>
          <p:cNvPr id="7" name="Picture 6" descr="Hog Bayou Pla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057400"/>
            <a:ext cx="2024063" cy="1305847"/>
          </a:xfrm>
          <a:prstGeom prst="rect">
            <a:avLst/>
          </a:prstGeom>
        </p:spPr>
      </p:pic>
      <p:pic>
        <p:nvPicPr>
          <p:cNvPr id="8" name="Picture 7" descr="JFK Airport Pla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013" y="2057401"/>
            <a:ext cx="2040866" cy="1295400"/>
          </a:xfrm>
          <a:prstGeom prst="rect">
            <a:avLst/>
          </a:prstGeom>
        </p:spPr>
      </p:pic>
      <p:pic>
        <p:nvPicPr>
          <p:cNvPr id="9" name="Picture 8" descr="Linden Bay Pl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15" y="4114801"/>
            <a:ext cx="2024063" cy="1218436"/>
          </a:xfrm>
          <a:prstGeom prst="rect">
            <a:avLst/>
          </a:prstGeom>
        </p:spPr>
      </p:pic>
      <p:pic>
        <p:nvPicPr>
          <p:cNvPr id="10" name="Picture 9" descr="Newark Bay Pl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6615" y="4114801"/>
            <a:ext cx="2024063" cy="1214438"/>
          </a:xfrm>
          <a:prstGeom prst="rect">
            <a:avLst/>
          </a:prstGeom>
        </p:spPr>
      </p:pic>
      <p:pic>
        <p:nvPicPr>
          <p:cNvPr id="11" name="Picture 10" descr="Santa Rosa Pla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0215" y="4114801"/>
            <a:ext cx="2024063" cy="1214438"/>
          </a:xfrm>
          <a:prstGeom prst="rect">
            <a:avLst/>
          </a:prstGeom>
        </p:spPr>
      </p:pic>
      <p:pic>
        <p:nvPicPr>
          <p:cNvPr id="12" name="Picture 11" descr="Stony Brook Plan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3815" y="4114801"/>
            <a:ext cx="2024063" cy="121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1600200"/>
            <a:ext cx="195438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BETHPAGE I &amp; II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1600200"/>
            <a:ext cx="165942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BETHPAGE III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32988" y="1600200"/>
            <a:ext cx="1544012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HOG BAYOU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02713" y="1600200"/>
            <a:ext cx="158408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JFK AIRPORT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3657600"/>
            <a:ext cx="156966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LINDEN BAY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43200" y="3657600"/>
            <a:ext cx="171072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NEWARK BAY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76800" y="3657600"/>
            <a:ext cx="172475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SANATA ROSA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34200" y="3657600"/>
            <a:ext cx="181331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STONY BROOK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12</a:t>
            </a:r>
          </a:p>
          <a:p>
            <a:endParaRPr lang="en-US" dirty="0"/>
          </a:p>
        </p:txBody>
      </p:sp>
      <p:sp>
        <p:nvSpPr>
          <p:cNvPr id="778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RECOVERED ENERGY GROUP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1066800"/>
            <a:ext cx="7633320" cy="487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RECOVERED ENERGY TYPES OF HYBRIDS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1295400"/>
            <a:ext cx="717772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endParaRPr lang="en-US" sz="2000" b="1" dirty="0"/>
          </a:p>
          <a:p>
            <a:pPr>
              <a:buFont typeface="Arial"/>
              <a:buChar char="•"/>
            </a:pPr>
            <a:r>
              <a:rPr lang="en-US" sz="2000" b="1" dirty="0" smtClean="0"/>
              <a:t>HYBRID ELECTRIC POWER GENERATION</a:t>
            </a:r>
          </a:p>
          <a:p>
            <a:pPr>
              <a:buFont typeface="Arial"/>
              <a:buChar char="•"/>
            </a:pPr>
            <a:endParaRPr lang="en-US" sz="2000" b="1" dirty="0" smtClean="0"/>
          </a:p>
          <a:p>
            <a:pPr>
              <a:buFont typeface="Arial"/>
              <a:buChar char="•"/>
            </a:pPr>
            <a:r>
              <a:rPr lang="en-US" sz="2000" b="1" dirty="0" smtClean="0"/>
              <a:t>HYBRID CYCLE HEAT RECOVERY TO ELECTRIC</a:t>
            </a:r>
          </a:p>
          <a:p>
            <a:pPr>
              <a:buFont typeface="Arial"/>
              <a:buChar char="•"/>
            </a:pPr>
            <a:endParaRPr lang="en-US" sz="2000" b="1" dirty="0" smtClean="0"/>
          </a:p>
          <a:p>
            <a:pPr>
              <a:buFont typeface="Arial"/>
              <a:buChar char="•"/>
            </a:pPr>
            <a:r>
              <a:rPr lang="en-US" sz="2000" b="1" dirty="0" smtClean="0"/>
              <a:t>HYBRID COMBINATION HEAT WITH ELECTRIC</a:t>
            </a:r>
          </a:p>
          <a:p>
            <a:pPr>
              <a:buFont typeface="Arial"/>
              <a:buChar char="•"/>
            </a:pPr>
            <a:endParaRPr lang="en-US" sz="2000" b="1" dirty="0" smtClean="0"/>
          </a:p>
          <a:p>
            <a:pPr>
              <a:buFont typeface="Arial"/>
              <a:buChar char="•"/>
            </a:pPr>
            <a:r>
              <a:rPr lang="en-US" sz="2000" b="1" dirty="0" smtClean="0"/>
              <a:t>HYBRID SOLAR THERMAL STEAM CYCLE</a:t>
            </a:r>
          </a:p>
          <a:p>
            <a:pPr>
              <a:buFont typeface="Arial"/>
              <a:buChar char="•"/>
            </a:pPr>
            <a:endParaRPr lang="en-US" sz="2000" b="1" dirty="0" smtClean="0"/>
          </a:p>
          <a:p>
            <a:pPr>
              <a:buFont typeface="Arial"/>
              <a:buChar char="•"/>
            </a:pPr>
            <a:r>
              <a:rPr lang="en-US" sz="2000" b="1" dirty="0" smtClean="0"/>
              <a:t>HYBRID IN GAS FIRED COMBINED CYCLE</a:t>
            </a:r>
          </a:p>
          <a:p>
            <a:pPr>
              <a:buFont typeface="Arial"/>
              <a:buChar char="•"/>
            </a:pPr>
            <a:endParaRPr lang="en-US" sz="2000" b="1" dirty="0" smtClean="0"/>
          </a:p>
          <a:p>
            <a:pPr>
              <a:buFont typeface="Arial"/>
              <a:buChar char="•"/>
            </a:pPr>
            <a:r>
              <a:rPr lang="en-US" sz="2000" b="1" dirty="0" smtClean="0"/>
              <a:t>WASTE-TO-ENERGY - GAS TURBINE HYBRID CYCLE</a:t>
            </a:r>
          </a:p>
          <a:p>
            <a:pPr>
              <a:buFont typeface="Arial"/>
              <a:buChar char="•"/>
            </a:pPr>
            <a:endParaRPr lang="en-US" sz="2000" b="1" dirty="0"/>
          </a:p>
          <a:p>
            <a:pPr>
              <a:buFont typeface="Arial"/>
              <a:buChar char="•"/>
            </a:pPr>
            <a:r>
              <a:rPr lang="en-US" sz="2000" b="1" dirty="0" smtClean="0"/>
              <a:t>OFFERING HYBRID ELECTRIC POWER GENERATION</a:t>
            </a:r>
          </a:p>
          <a:p>
            <a:endParaRPr lang="en-US" sz="2000" b="1" dirty="0"/>
          </a:p>
          <a:p>
            <a:r>
              <a:rPr lang="en-US" sz="2000" b="1" dirty="0" smtClean="0"/>
              <a:t> </a:t>
            </a:r>
          </a:p>
          <a:p>
            <a:endParaRPr lang="en-US" sz="2000" b="1" dirty="0"/>
          </a:p>
          <a:p>
            <a:endParaRPr lang="en-US" sz="20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Hybrid WTE Option?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Definition of Hybrid Plants;</a:t>
            </a:r>
          </a:p>
          <a:p>
            <a:pPr marL="0" indent="0">
              <a:buNone/>
            </a:pPr>
            <a:r>
              <a:rPr lang="en-US" dirty="0" smtClean="0"/>
              <a:t>“Combining of the Best”</a:t>
            </a:r>
          </a:p>
          <a:p>
            <a:pPr marL="0" indent="0">
              <a:buNone/>
            </a:pPr>
            <a:r>
              <a:rPr lang="en-US" dirty="0" smtClean="0"/>
              <a:t>A Hybrid Optimized Combined Cycle Waste To Energy Plant uses a Gas Turbine with a Waste Heat Recovery Boiler, in a Combined Steam Cycle with a WTE Steam Plant Cycle.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Hybrid Electric Plants Are More Efficient and More Cost Effective to Build, To Operate and To Maintain Than Conventional Simple Cycle Steam Electric Power Plants.</a:t>
            </a:r>
          </a:p>
          <a:p>
            <a:endParaRPr lang="en-US" dirty="0" smtClean="0"/>
          </a:p>
          <a:p>
            <a:r>
              <a:rPr lang="en-US" dirty="0" smtClean="0"/>
              <a:t>Hybrid Waste To Energy Plants Are More Efficient than Simple Cycle Gas Fired and Simple Cycle WTE Plants.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RENEWABLE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spcBef>
                <a:spcPct val="25000"/>
              </a:spcBef>
            </a:pPr>
            <a:r>
              <a:rPr lang="en-US" altLang="en-US" dirty="0"/>
              <a:t>Modern gas-fired power plants employ industrial gas (combustion) </a:t>
            </a:r>
            <a:r>
              <a:rPr lang="en-US" altLang="en-US" dirty="0" smtClean="0"/>
              <a:t>turbine engines </a:t>
            </a:r>
            <a:r>
              <a:rPr lang="en-US" altLang="en-US" dirty="0"/>
              <a:t>similar to the gas turbines utilized to provide propulsion to modern aircraft. </a:t>
            </a:r>
          </a:p>
          <a:p>
            <a:pPr marL="228600" indent="-228600">
              <a:spcBef>
                <a:spcPct val="25000"/>
              </a:spcBef>
            </a:pPr>
            <a:r>
              <a:rPr lang="en-US" altLang="en-US" dirty="0"/>
              <a:t>Combined Cycle gas-fired power plants, which use the turbine</a:t>
            </a:r>
            <a:r>
              <a:rPr lang="ja-JP" altLang="en-US" dirty="0"/>
              <a:t>’</a:t>
            </a:r>
            <a:r>
              <a:rPr lang="en-US" altLang="ja-JP" dirty="0"/>
              <a:t>s exhaust heat to generate additional electricity or to supply process steam, cost </a:t>
            </a:r>
            <a:r>
              <a:rPr lang="en-US" altLang="ja-JP" dirty="0" smtClean="0"/>
              <a:t>far less </a:t>
            </a:r>
            <a:r>
              <a:rPr lang="en-US" altLang="ja-JP" dirty="0"/>
              <a:t>half as much to construct as coal-fired plants and emit half the greenhouse </a:t>
            </a:r>
            <a:r>
              <a:rPr lang="en-US" altLang="ja-JP" dirty="0" smtClean="0"/>
              <a:t>gases.</a:t>
            </a:r>
            <a:endParaRPr lang="en-US" altLang="ja-JP" dirty="0"/>
          </a:p>
          <a:p>
            <a:pPr marL="228600" indent="-228600">
              <a:spcBef>
                <a:spcPct val="25000"/>
              </a:spcBef>
            </a:pPr>
            <a:r>
              <a:rPr lang="en-US" altLang="en-US" dirty="0"/>
              <a:t>Simple Cycle gas-fired power plants are less efficient than Combined Cycle plants. They are kept in standby and just for electric grid peak shaving.</a:t>
            </a:r>
          </a:p>
          <a:p>
            <a:pPr marL="228600" indent="-228600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 smtClean="0"/>
              <a:t>Hybrid Renewable Energy Centers Integrate Waste to Energy &amp; Concentrated Solar Power Steam With Modern Combined Cycle gas-fired power plants.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WTE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Waste To Energy Plant </a:t>
            </a:r>
            <a:r>
              <a:rPr lang="en-US" dirty="0"/>
              <a:t>U</a:t>
            </a:r>
            <a:r>
              <a:rPr lang="en-US" dirty="0" smtClean="0"/>
              <a:t>ses </a:t>
            </a:r>
            <a:r>
              <a:rPr lang="en-US" dirty="0"/>
              <a:t>S</a:t>
            </a:r>
            <a:r>
              <a:rPr lang="en-US" dirty="0" smtClean="0"/>
              <a:t>imple Cycle Steam Cycle from Mass Burn Boiler.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Typical Mass Burn Boiler Steam Cycle Plant has a low     25 % Efficient, Far Less than that of Conventional Simple Cycle Coal, Gas or Oil Fired Electric Thermal Electric Plant. Conventional Thermal Electric Power Plants have a 30 – 35 % Steam to Electric Power Plant Cycle Efficiency.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Conventional WTE Primary Fuel is Municipal Solid Waste. A Startup Assist Fuel, Fuel Oil, Natural Gas or Coal, is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7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MASS BURN WTE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1876425"/>
            <a:ext cx="4800600" cy="3333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495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CYCLE GT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Combined Cycle Natural Gas Fired, LNG to NG Or Fuel Oil Fired Power Plant Is a Hybrid Electric Power Generation Plant Combining Two or More Steam Cycles.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Combined Cycle Gas Turbine Engine Electric Power Generation Plants Utilize Medium to Large Combustion Turbine Engines and Medium to Large Steam Turbine Engines. </a:t>
            </a:r>
          </a:p>
          <a:p>
            <a:endParaRPr lang="en-US" dirty="0"/>
          </a:p>
          <a:p>
            <a:r>
              <a:rPr lang="en-US" dirty="0" smtClean="0"/>
              <a:t>Gas Turbine &amp; Steam Turbine Combined Cycle Electric Power Plants are the Most Efficient Electric Power Generation Plants with Efficiencies of 40 Percent to 60 Percent or Greater Efficiencies.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B7AF-C978-4851-B987-6410DCE922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4764"/>
      </p:ext>
    </p:extLst>
  </p:cSld>
  <p:clrMapOvr>
    <a:masterClrMapping/>
  </p:clrMapOvr>
</p:sld>
</file>

<file path=ppt/theme/theme1.xml><?xml version="1.0" encoding="utf-8"?>
<a:theme xmlns:a="http://schemas.openxmlformats.org/drawingml/2006/main" name="0_11_BRIGHTON _HIGHLAND_HLD CTY - IC1 1210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0_11_BRIGHTON _HIGHLAND_HLD CTY - IC1 1210</Template>
  <TotalTime>2997</TotalTime>
  <Words>1706</Words>
  <Application>Microsoft Office PowerPoint</Application>
  <PresentationFormat>On-screen Show (4:3)</PresentationFormat>
  <Paragraphs>191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Times New Roman</vt:lpstr>
      <vt:lpstr>Wingdings</vt:lpstr>
      <vt:lpstr>0_11_BRIGHTON _HIGHLAND_HLD CTY - IC1 1210</vt:lpstr>
      <vt:lpstr>HYBRID RENEWABLE THERMAL ENERGY </vt:lpstr>
      <vt:lpstr> Expertise </vt:lpstr>
      <vt:lpstr>Past Projects 50 to 750 Megawatts</vt:lpstr>
      <vt:lpstr>RECOVERED ENERGY GROUP</vt:lpstr>
      <vt:lpstr>Why The Hybrid WTE Option?</vt:lpstr>
      <vt:lpstr>HYBRID RENEWABLE ENERGY</vt:lpstr>
      <vt:lpstr>CONVENTIONAL WTE PLANT</vt:lpstr>
      <vt:lpstr> MASS BURN WTE PLANT</vt:lpstr>
      <vt:lpstr>COMBINED CYCLE GT PLANT</vt:lpstr>
      <vt:lpstr>COMBINED CYCLE - GAS FIRED</vt:lpstr>
      <vt:lpstr>HYBRID GTG &amp; WTE PLANT</vt:lpstr>
      <vt:lpstr>HYBRID GT &amp; WTE OCC PLANT</vt:lpstr>
      <vt:lpstr>OPTIMUM GAS &amp;WASTE PLANT</vt:lpstr>
      <vt:lpstr>HYBRID WTE OCC PLANT</vt:lpstr>
      <vt:lpstr>HYBRID GAS  WTE PLANT </vt:lpstr>
      <vt:lpstr>HYBRID CTCC GAS &amp; SOLAR</vt:lpstr>
      <vt:lpstr>HYBRID GAS &amp; SOLAR PLANTS</vt:lpstr>
      <vt:lpstr>SOLAR NATURAL GAS HYBRID</vt:lpstr>
      <vt:lpstr>Hybrid Combined Cycle Solar GTG</vt:lpstr>
      <vt:lpstr>HYBRID GAS &amp; SOLAR PLANT </vt:lpstr>
      <vt:lpstr>HYBRID GAS &amp; SOLAR PLANT </vt:lpstr>
      <vt:lpstr>Flexible Fuel Combustion Diversity</vt:lpstr>
      <vt:lpstr>HYBRID WTE &amp; COAL PLANT</vt:lpstr>
      <vt:lpstr>WTE &amp; COAL HYBRID - CFB </vt:lpstr>
      <vt:lpstr>WTE &amp; COAL ADVANTAGES </vt:lpstr>
      <vt:lpstr>WTE HYBRID ADVANTAGES</vt:lpstr>
      <vt:lpstr>PALESTINE - RENEWABLE WTE</vt:lpstr>
      <vt:lpstr> WTE GLOBAL CONTRIBUTION</vt:lpstr>
    </vt:vector>
  </TitlesOfParts>
  <Company>Calpine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CARMIL ENERGY WOOD CHIP FUEL POWER PLANT</dc:title>
  <dc:creator>Heather</dc:creator>
  <cp:lastModifiedBy>Richard Battaglia</cp:lastModifiedBy>
  <cp:revision>410</cp:revision>
  <cp:lastPrinted>2000-07-05T17:17:30Z</cp:lastPrinted>
  <dcterms:created xsi:type="dcterms:W3CDTF">2015-05-19T17:59:31Z</dcterms:created>
  <dcterms:modified xsi:type="dcterms:W3CDTF">2015-05-27T17:29:10Z</dcterms:modified>
</cp:coreProperties>
</file>